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59" r:id="rId4"/>
    <p:sldId id="257" r:id="rId5"/>
    <p:sldId id="260" r:id="rId6"/>
    <p:sldId id="263" r:id="rId7"/>
    <p:sldId id="264" r:id="rId8"/>
    <p:sldId id="268" r:id="rId9"/>
    <p:sldId id="265" r:id="rId10"/>
    <p:sldId id="269" r:id="rId11"/>
    <p:sldId id="266" r:id="rId12"/>
    <p:sldId id="267" r:id="rId13"/>
    <p:sldId id="270" r:id="rId14"/>
    <p:sldId id="272" r:id="rId15"/>
    <p:sldId id="271" r:id="rId16"/>
    <p:sldId id="274" r:id="rId17"/>
    <p:sldId id="273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4.png"/><Relationship Id="rId7" Type="http://schemas.openxmlformats.org/officeDocument/2006/relationships/image" Target="../media/image1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3.jpe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schoolnano.ru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«Современные образовательные технологии как способ развития универсальных учебных навыков на уроках </a:t>
            </a:r>
            <a:r>
              <a:rPr lang="ru-RU" dirty="0" smtClean="0"/>
              <a:t>географии в условиях перехода на ФГОС»</a:t>
            </a:r>
            <a:endParaRPr lang="ru-RU" dirty="0" smtClean="0"/>
          </a:p>
          <a:p>
            <a:pPr algn="ctr">
              <a:buNone/>
            </a:pPr>
            <a:r>
              <a:rPr lang="ru-RU" b="1" u="sng" dirty="0" smtClean="0"/>
              <a:t>Когнитивное </a:t>
            </a:r>
            <a:r>
              <a:rPr lang="ru-RU" b="1" u="sng" dirty="0" smtClean="0"/>
              <a:t>обучение</a:t>
            </a:r>
          </a:p>
          <a:p>
            <a:pPr algn="ctr">
              <a:buNone/>
            </a:pPr>
            <a:endParaRPr lang="ru-RU" b="1" u="sng" dirty="0" smtClean="0"/>
          </a:p>
          <a:p>
            <a:pPr algn="r">
              <a:buNone/>
            </a:pPr>
            <a:r>
              <a:rPr lang="ru-RU" sz="2000" b="1" dirty="0" smtClean="0"/>
              <a:t>Афанасьева Т. А., учитель географии  высшей квалификационной категории,   МБОУ «гимназия №7»  г. Казань  . </a:t>
            </a: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Межличностный (социальный)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Люблю работать в команде.</a:t>
            </a:r>
          </a:p>
          <a:p>
            <a:r>
              <a:rPr lang="ru-RU" dirty="0" smtClean="0"/>
              <a:t> Могу доступно объяснить что-то товарищу</a:t>
            </a:r>
          </a:p>
          <a:p>
            <a:r>
              <a:rPr lang="ru-RU" dirty="0" smtClean="0"/>
              <a:t> Я  запоминаю  лучше,  если  обсуждаю  информацию  с кем-то </a:t>
            </a:r>
          </a:p>
          <a:p>
            <a:r>
              <a:rPr lang="ru-RU" dirty="0" smtClean="0"/>
              <a:t> Я согласен с пословицей «Один в поле не воин»</a:t>
            </a:r>
          </a:p>
          <a:p>
            <a:r>
              <a:rPr lang="ru-RU" dirty="0" smtClean="0"/>
              <a:t> Мне нравится выполнять коллективные задания</a:t>
            </a:r>
          </a:p>
          <a:p>
            <a:endParaRPr lang="ru-RU" dirty="0"/>
          </a:p>
        </p:txBody>
      </p:sp>
      <p:pic>
        <p:nvPicPr>
          <p:cNvPr id="7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268760"/>
            <a:ext cx="10588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Естествоиспытательский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Я наблюдательный. Я часто вижу вещи, которые другие упускают</a:t>
            </a:r>
          </a:p>
          <a:p>
            <a:r>
              <a:rPr lang="ru-RU" dirty="0" smtClean="0"/>
              <a:t> Я люблю сравнивать разные явления </a:t>
            </a:r>
          </a:p>
          <a:p>
            <a:r>
              <a:rPr lang="ru-RU" dirty="0" smtClean="0"/>
              <a:t> Мне интересно экспериментировать</a:t>
            </a:r>
          </a:p>
          <a:p>
            <a:r>
              <a:rPr lang="ru-RU" dirty="0" smtClean="0"/>
              <a:t> Природные процессы вызывают у меня интерес и любопытство</a:t>
            </a:r>
          </a:p>
          <a:p>
            <a:r>
              <a:rPr lang="ru-RU" dirty="0" smtClean="0"/>
              <a:t> Люблю проводить различные опыты</a:t>
            </a:r>
          </a:p>
        </p:txBody>
      </p:sp>
      <p:pic>
        <p:nvPicPr>
          <p:cNvPr id="7" name="Picture 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15888"/>
            <a:ext cx="1090612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Внутриличностный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dirty="0" smtClean="0"/>
              <a:t>Мне нравится думать и работать одному</a:t>
            </a:r>
          </a:p>
          <a:p>
            <a:pPr>
              <a:defRPr/>
            </a:pPr>
            <a:r>
              <a:rPr lang="ru-RU" dirty="0" smtClean="0"/>
              <a:t> В любом деле  для меня главное – это независимость и самостоятельность действий</a:t>
            </a:r>
          </a:p>
          <a:p>
            <a:pPr>
              <a:defRPr/>
            </a:pPr>
            <a:r>
              <a:rPr lang="ru-RU" dirty="0" smtClean="0"/>
              <a:t> Всегда полагаюсь на свой собственный опыт</a:t>
            </a:r>
          </a:p>
          <a:p>
            <a:pPr>
              <a:defRPr/>
            </a:pPr>
            <a:r>
              <a:rPr lang="ru-RU" dirty="0" smtClean="0"/>
              <a:t> Мой личный интерес и отношение  определяют большинство поступков</a:t>
            </a:r>
          </a:p>
          <a:p>
            <a:pPr>
              <a:defRPr/>
            </a:pPr>
            <a:r>
              <a:rPr lang="ru-RU" dirty="0" smtClean="0"/>
              <a:t> Самооценка мне более важна, чем мнение окружающих </a:t>
            </a:r>
          </a:p>
        </p:txBody>
      </p:sp>
      <p:pic>
        <p:nvPicPr>
          <p:cNvPr id="7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15888"/>
            <a:ext cx="1052513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интеллекта по Г. </a:t>
            </a:r>
            <a:r>
              <a:rPr lang="ru-RU" dirty="0" err="1" smtClean="0"/>
              <a:t>Гарднеру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 smtClean="0"/>
              <a:t>Лингвистический</a:t>
            </a:r>
          </a:p>
          <a:p>
            <a:endParaRPr lang="ru-RU" b="1" dirty="0" smtClean="0"/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 Музыкальный</a:t>
            </a:r>
          </a:p>
          <a:p>
            <a:endParaRPr lang="ru-RU" b="1" dirty="0" smtClean="0"/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 Логико-математический </a:t>
            </a:r>
          </a:p>
          <a:p>
            <a:endParaRPr lang="ru-RU" b="1" dirty="0" smtClean="0"/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 Пространственный </a:t>
            </a:r>
          </a:p>
          <a:p>
            <a:endParaRPr lang="ru-RU" b="1" dirty="0" smtClean="0"/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 Телесно- кинестетический </a:t>
            </a:r>
          </a:p>
          <a:p>
            <a:endParaRPr lang="ru-RU" b="1" dirty="0" smtClean="0"/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 </a:t>
            </a:r>
            <a:r>
              <a:rPr lang="ru-RU" b="1" dirty="0" err="1" smtClean="0"/>
              <a:t>Внутриличностный</a:t>
            </a:r>
            <a:endParaRPr lang="ru-RU" b="1" dirty="0" smtClean="0"/>
          </a:p>
          <a:p>
            <a:endParaRPr lang="ru-RU" b="1" dirty="0" smtClean="0"/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 Межличностный</a:t>
            </a:r>
          </a:p>
          <a:p>
            <a:pPr>
              <a:buFont typeface="Wingdings" pitchFamily="2" charset="2"/>
              <a:buChar char="v"/>
            </a:pPr>
            <a:endParaRPr lang="ru-RU" b="1" dirty="0" smtClean="0"/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 Интеллект естествоиспытателя </a:t>
            </a:r>
          </a:p>
          <a:p>
            <a:endParaRPr lang="ru-RU" b="1" dirty="0" smtClean="0"/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 Экзистенциальный </a:t>
            </a:r>
          </a:p>
          <a:p>
            <a:endParaRPr lang="ru-RU" dirty="0"/>
          </a:p>
        </p:txBody>
      </p:sp>
      <p:pic>
        <p:nvPicPr>
          <p:cNvPr id="7" name="Содержимое 15" descr="множественный интеллект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959350" y="1589088"/>
            <a:ext cx="36576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8" name="Group 2"/>
          <p:cNvGraphicFramePr>
            <a:graphicFrameLocks noGrp="1"/>
          </p:cNvGraphicFramePr>
          <p:nvPr/>
        </p:nvGraphicFramePr>
        <p:xfrm>
          <a:off x="1043608" y="260648"/>
          <a:ext cx="7417443" cy="6271343"/>
        </p:xfrm>
        <a:graphic>
          <a:graphicData uri="http://schemas.openxmlformats.org/drawingml/2006/table">
            <a:tbl>
              <a:tblPr/>
              <a:tblGrid>
                <a:gridCol w="2287294"/>
                <a:gridCol w="2657668"/>
                <a:gridCol w="2472481"/>
              </a:tblGrid>
              <a:tr h="174730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прочитать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Понять структуру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увидеть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800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услышать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Попробовать на ощупь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Наблюдать исследовать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60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Обсудить со специалистом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Понять как я к этому отношусь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Познать сущность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8452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5084763"/>
            <a:ext cx="1274762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3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5013325"/>
            <a:ext cx="1052513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4" name="Picture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6988" y="4941888"/>
            <a:ext cx="1074737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5" name="Picture 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25" y="2565400"/>
            <a:ext cx="1090613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6" name="Picture 2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375" y="2773363"/>
            <a:ext cx="180022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7" name="Picture 2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8888" y="2924175"/>
            <a:ext cx="1800225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8" name="Picture 2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788" y="836613"/>
            <a:ext cx="1439862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9" name="Picture 2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765175"/>
            <a:ext cx="1058863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0" name="Picture 2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48038" y="765175"/>
            <a:ext cx="1135062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1" name="Picture 2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43075" y="836613"/>
            <a:ext cx="9572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Технологическая карта «Человек и атмосфера» 6 </a:t>
            </a:r>
            <a:r>
              <a:rPr lang="ru-RU" sz="2800" dirty="0" err="1" smtClean="0"/>
              <a:t>кл</a:t>
            </a:r>
            <a:r>
              <a:rPr lang="ru-RU" sz="2800" smtClean="0"/>
              <a:t>.</a:t>
            </a:r>
            <a:endParaRPr lang="ru-RU" sz="28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0" fontAlgn="base" hangingPunct="0"/>
            <a:endParaRPr lang="ru-RU" dirty="0" smtClean="0"/>
          </a:p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83568" y="1052736"/>
          <a:ext cx="7992888" cy="5616624"/>
        </p:xfrm>
        <a:graphic>
          <a:graphicData uri="http://schemas.openxmlformats.org/drawingml/2006/table">
            <a:tbl>
              <a:tblPr/>
              <a:tblGrid>
                <a:gridCol w="2532408"/>
                <a:gridCol w="2920683"/>
                <a:gridCol w="2539797"/>
              </a:tblGrid>
              <a:tr h="21062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0" dirty="0" smtClean="0">
                          <a:latin typeface="Times New Roman"/>
                          <a:ea typeface="Calibri"/>
                          <a:cs typeface="Times New Roman"/>
                        </a:rPr>
                        <a:t>1.Блок  </a:t>
                      </a:r>
                      <a:r>
                        <a:rPr lang="ru-RU" sz="1200" b="1" dirty="0" smtClean="0"/>
                        <a:t>Лингвистический</a:t>
                      </a: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200" i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>
                          <a:latin typeface="Times New Roman"/>
                          <a:ea typeface="Calibri"/>
                          <a:cs typeface="Times New Roman"/>
                        </a:rPr>
                        <a:t> ПРОЧИТАТЬ</a:t>
                      </a:r>
                      <a:endParaRPr lang="ru-RU" sz="1200" i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>
                          <a:latin typeface="Times New Roman"/>
                          <a:ea typeface="Calibri"/>
                          <a:cs typeface="Times New Roman"/>
                        </a:rPr>
                        <a:t>1.Пересказ текста учебника</a:t>
                      </a:r>
                      <a:endParaRPr lang="ru-RU" sz="1200" i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>
                          <a:latin typeface="Times New Roman"/>
                          <a:ea typeface="Calibri"/>
                          <a:cs typeface="Times New Roman"/>
                        </a:rPr>
                        <a:t>2.Найти литературные описания : смога, тайфуна, шквала, засухи.</a:t>
                      </a:r>
                      <a:endParaRPr lang="ru-RU" sz="1200" i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2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18" marR="340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i="0" dirty="0" smtClean="0">
                          <a:latin typeface="Times New Roman"/>
                          <a:ea typeface="Calibri"/>
                          <a:cs typeface="Times New Roman"/>
                        </a:rPr>
                        <a:t>2.Блок  </a:t>
                      </a:r>
                      <a:r>
                        <a:rPr lang="ru-RU" sz="1200" b="1" dirty="0" smtClean="0"/>
                        <a:t>Логико-математический </a:t>
                      </a: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latin typeface="Times New Roman"/>
                          <a:ea typeface="Calibri"/>
                          <a:cs typeface="Times New Roman"/>
                        </a:rPr>
                        <a:t>УЗНАТЬ </a:t>
                      </a:r>
                      <a:r>
                        <a:rPr lang="ru-RU" sz="1200" i="0" dirty="0">
                          <a:latin typeface="Times New Roman"/>
                          <a:ea typeface="Calibri"/>
                          <a:cs typeface="Times New Roman"/>
                        </a:rPr>
                        <a:t>СТРУКТУРУ, РАЗМЕРЫ</a:t>
                      </a:r>
                      <a:endParaRPr lang="ru-RU" sz="1200" i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>
                          <a:latin typeface="Times New Roman"/>
                          <a:ea typeface="Calibri"/>
                          <a:cs typeface="Times New Roman"/>
                        </a:rPr>
                        <a:t>1.Узнать разницу температур суши и океана на побережье :</a:t>
                      </a:r>
                      <a:endParaRPr lang="ru-RU" sz="1200" i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>
                          <a:latin typeface="Times New Roman"/>
                          <a:ea typeface="Calibri"/>
                          <a:cs typeface="Times New Roman"/>
                        </a:rPr>
                        <a:t>Карибского моря,</a:t>
                      </a:r>
                      <a:endParaRPr lang="ru-RU" sz="1200" i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>
                          <a:latin typeface="Times New Roman"/>
                          <a:ea typeface="Calibri"/>
                          <a:cs typeface="Times New Roman"/>
                        </a:rPr>
                        <a:t>Японского моря,</a:t>
                      </a:r>
                      <a:endParaRPr lang="ru-RU" sz="1200" i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>
                          <a:latin typeface="Times New Roman"/>
                          <a:ea typeface="Calibri"/>
                          <a:cs typeface="Times New Roman"/>
                        </a:rPr>
                        <a:t>Китая, Индии.</a:t>
                      </a:r>
                      <a:endParaRPr lang="ru-RU" sz="1200" i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>
                          <a:latin typeface="Times New Roman"/>
                          <a:ea typeface="Calibri"/>
                          <a:cs typeface="Times New Roman"/>
                        </a:rPr>
                        <a:t>2. Сделать вывод, где и почему зарождаются ураганы.</a:t>
                      </a:r>
                      <a:endParaRPr lang="ru-RU" sz="12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18" marR="340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latin typeface="Times New Roman"/>
                          <a:ea typeface="Calibri"/>
                          <a:cs typeface="Times New Roman"/>
                        </a:rPr>
                        <a:t>3.Блок  </a:t>
                      </a:r>
                      <a:r>
                        <a:rPr lang="ru-RU" sz="1200" b="1" dirty="0" smtClean="0"/>
                        <a:t>Пространственный </a:t>
                      </a:r>
                      <a:r>
                        <a:rPr lang="ru-RU" sz="1200" i="0" dirty="0" smtClean="0">
                          <a:latin typeface="Times New Roman"/>
                          <a:ea typeface="Calibri"/>
                          <a:cs typeface="Times New Roman"/>
                        </a:rPr>
                        <a:t>УВИДЕТЬ</a:t>
                      </a:r>
                      <a:endParaRPr lang="ru-RU" sz="1200" i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>
                          <a:latin typeface="Times New Roman"/>
                          <a:ea typeface="Calibri"/>
                          <a:cs typeface="Times New Roman"/>
                        </a:rPr>
                        <a:t>1.Подготовить подборку фото материала по опасным явлениям в атмосфере из интернета.</a:t>
                      </a:r>
                      <a:endParaRPr lang="ru-RU" sz="1200" i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>
                          <a:latin typeface="Times New Roman"/>
                          <a:ea typeface="Calibri"/>
                          <a:cs typeface="Times New Roman"/>
                        </a:rPr>
                        <a:t>2.Посмотреть собственные фотографии по теме.</a:t>
                      </a:r>
                      <a:endParaRPr lang="ru-RU" sz="12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18" marR="340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9675">
                <a:tc>
                  <a:txBody>
                    <a:bodyPr/>
                    <a:lstStyle/>
                    <a:p>
                      <a:r>
                        <a:rPr lang="ru-RU" sz="1200" i="0" dirty="0">
                          <a:latin typeface="Times New Roman"/>
                          <a:ea typeface="Calibri"/>
                          <a:cs typeface="Times New Roman"/>
                        </a:rPr>
                        <a:t>4.  </a:t>
                      </a:r>
                      <a:r>
                        <a:rPr lang="ru-RU" sz="1200" i="0" dirty="0" smtClean="0">
                          <a:latin typeface="Times New Roman"/>
                          <a:ea typeface="Calibri"/>
                          <a:cs typeface="Times New Roman"/>
                        </a:rPr>
                        <a:t>Блок  </a:t>
                      </a:r>
                      <a:r>
                        <a:rPr lang="ru-RU" sz="1200" b="1" dirty="0" smtClean="0"/>
                        <a:t>Музыкальный</a:t>
                      </a: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200" i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>
                          <a:latin typeface="Times New Roman"/>
                          <a:ea typeface="Calibri"/>
                          <a:cs typeface="Times New Roman"/>
                        </a:rPr>
                        <a:t>УСЛЫШАТЬ ГОЛОС, ЗВУК</a:t>
                      </a:r>
                      <a:endParaRPr lang="ru-RU" sz="1200" i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>
                          <a:latin typeface="Times New Roman"/>
                          <a:ea typeface="Calibri"/>
                          <a:cs typeface="Times New Roman"/>
                        </a:rPr>
                        <a:t>1.Сравнить звуки живого и мертвого леса.</a:t>
                      </a:r>
                      <a:endParaRPr lang="ru-RU" sz="12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18" marR="340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i="0" dirty="0" smtClean="0">
                          <a:latin typeface="Times New Roman"/>
                          <a:ea typeface="Calibri"/>
                          <a:cs typeface="Times New Roman"/>
                        </a:rPr>
                        <a:t>5.Блок  </a:t>
                      </a:r>
                      <a:endParaRPr lang="ru-RU" sz="1200" b="1" dirty="0" smtClean="0"/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sz="1200" b="1" dirty="0" smtClean="0"/>
                        <a:t>Телесно- кинестетический </a:t>
                      </a: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latin typeface="Times New Roman"/>
                          <a:ea typeface="Calibri"/>
                          <a:cs typeface="Times New Roman"/>
                        </a:rPr>
                        <a:t>ПРИКОСНУТЬСЯ</a:t>
                      </a:r>
                      <a:r>
                        <a:rPr lang="ru-RU" sz="1200" i="0" dirty="0">
                          <a:latin typeface="Times New Roman"/>
                          <a:ea typeface="Calibri"/>
                          <a:cs typeface="Times New Roman"/>
                        </a:rPr>
                        <a:t>, ПОДЕРЖАТЬ </a:t>
                      </a:r>
                      <a:endParaRPr lang="ru-RU" sz="1200" i="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latin typeface="Times New Roman"/>
                          <a:ea typeface="Calibri"/>
                          <a:cs typeface="Times New Roman"/>
                        </a:rPr>
                        <a:t>В </a:t>
                      </a:r>
                      <a:r>
                        <a:rPr lang="ru-RU" sz="1200" i="0" dirty="0">
                          <a:latin typeface="Times New Roman"/>
                          <a:ea typeface="Calibri"/>
                          <a:cs typeface="Times New Roman"/>
                        </a:rPr>
                        <a:t>РУКАХ</a:t>
                      </a:r>
                      <a:endParaRPr lang="ru-RU" sz="1200" i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>
                          <a:latin typeface="Times New Roman"/>
                          <a:ea typeface="Calibri"/>
                          <a:cs typeface="Times New Roman"/>
                        </a:rPr>
                        <a:t>1. Продемонстрировать действие циклона при помощи влажной губки.</a:t>
                      </a:r>
                      <a:endParaRPr lang="ru-RU" sz="12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18" marR="340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sz="1200" i="0" dirty="0" smtClean="0">
                          <a:latin typeface="Times New Roman"/>
                          <a:ea typeface="Calibri"/>
                          <a:cs typeface="Times New Roman"/>
                        </a:rPr>
                        <a:t>6.Блок  </a:t>
                      </a:r>
                      <a:endParaRPr lang="ru-RU" sz="1200" b="1" dirty="0" smtClean="0"/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sz="1200" b="1" dirty="0" err="1" smtClean="0"/>
                        <a:t>нтеллект</a:t>
                      </a:r>
                      <a:r>
                        <a:rPr lang="ru-RU" sz="1200" b="1" dirty="0" smtClean="0"/>
                        <a:t> естествоиспытателя</a:t>
                      </a:r>
                      <a:endParaRPr lang="ru-RU" sz="1200" i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>
                          <a:latin typeface="Times New Roman"/>
                          <a:ea typeface="Calibri"/>
                          <a:cs typeface="Times New Roman"/>
                        </a:rPr>
                        <a:t>НАБЛЮДАТЬ, ИССЛЕДОВАТЬ</a:t>
                      </a:r>
                      <a:endParaRPr lang="ru-RU" sz="1200" i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>
                          <a:latin typeface="Times New Roman"/>
                          <a:ea typeface="Calibri"/>
                          <a:cs typeface="Times New Roman"/>
                        </a:rPr>
                        <a:t>1.Как смог влияет на здоровье человека.</a:t>
                      </a:r>
                      <a:endParaRPr lang="ru-RU" sz="1200" i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>
                          <a:latin typeface="Times New Roman"/>
                          <a:ea typeface="Calibri"/>
                          <a:cs typeface="Times New Roman"/>
                        </a:rPr>
                        <a:t>2. Как кислотные дожди влияют на природные и культурные объекты.</a:t>
                      </a:r>
                      <a:endParaRPr lang="ru-RU" sz="12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18" marR="340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0715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sz="1200" i="0" dirty="0" smtClean="0">
                          <a:latin typeface="Times New Roman"/>
                          <a:ea typeface="Calibri"/>
                          <a:cs typeface="Times New Roman"/>
                        </a:rPr>
                        <a:t>7.Блок  </a:t>
                      </a:r>
                      <a:r>
                        <a:rPr lang="ru-RU" sz="1200" b="1" dirty="0" smtClean="0"/>
                        <a:t> Межличностный</a:t>
                      </a: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latin typeface="Times New Roman"/>
                          <a:ea typeface="Calibri"/>
                          <a:cs typeface="Times New Roman"/>
                        </a:rPr>
                        <a:t>ОБСУДИТЬ </a:t>
                      </a:r>
                      <a:r>
                        <a:rPr lang="ru-RU" sz="1200" i="0" dirty="0">
                          <a:latin typeface="Times New Roman"/>
                          <a:ea typeface="Calibri"/>
                          <a:cs typeface="Times New Roman"/>
                        </a:rPr>
                        <a:t>СО СПЕЦИАЛИСТАМИ</a:t>
                      </a:r>
                      <a:endParaRPr lang="ru-RU" sz="1200" i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>
                          <a:latin typeface="Times New Roman"/>
                          <a:ea typeface="Calibri"/>
                          <a:cs typeface="Times New Roman"/>
                        </a:rPr>
                        <a:t> 1.Составить анкету   по проблеме – Антропогенного загрязнения атмосферы.</a:t>
                      </a:r>
                      <a:endParaRPr lang="ru-RU" sz="1200" i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>
                          <a:latin typeface="Times New Roman"/>
                          <a:ea typeface="Calibri"/>
                          <a:cs typeface="Times New Roman"/>
                        </a:rPr>
                        <a:t>2. Провести опрос </a:t>
                      </a:r>
                      <a:endParaRPr lang="ru-RU" sz="1200" i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>
                          <a:latin typeface="Times New Roman"/>
                          <a:ea typeface="Calibri"/>
                          <a:cs typeface="Times New Roman"/>
                        </a:rPr>
                        <a:t>3.Представить результат графически</a:t>
                      </a:r>
                      <a:endParaRPr lang="ru-RU" sz="12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18" marR="340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sz="1200" i="0" dirty="0" smtClean="0">
                          <a:latin typeface="Times New Roman"/>
                          <a:ea typeface="Calibri"/>
                          <a:cs typeface="Times New Roman"/>
                        </a:rPr>
                        <a:t>8.Блок   </a:t>
                      </a:r>
                      <a:r>
                        <a:rPr lang="ru-RU" sz="1200" b="1" dirty="0" smtClean="0"/>
                        <a:t> </a:t>
                      </a:r>
                      <a:r>
                        <a:rPr lang="ru-RU" sz="1200" b="1" dirty="0" err="1" smtClean="0"/>
                        <a:t>Внутриличностный</a:t>
                      </a:r>
                      <a:endParaRPr lang="ru-RU" sz="1200" b="1" dirty="0" smtClean="0"/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latin typeface="Times New Roman"/>
                          <a:ea typeface="Calibri"/>
                          <a:cs typeface="Times New Roman"/>
                        </a:rPr>
                        <a:t>ПОНЯТЬ</a:t>
                      </a:r>
                      <a:r>
                        <a:rPr lang="ru-RU" sz="1200" i="0" dirty="0">
                          <a:latin typeface="Times New Roman"/>
                          <a:ea typeface="Calibri"/>
                          <a:cs typeface="Times New Roman"/>
                        </a:rPr>
                        <a:t>, КАК  ЭТО </a:t>
                      </a:r>
                      <a:r>
                        <a:rPr lang="ru-RU" sz="1200" i="0" dirty="0" smtClean="0">
                          <a:latin typeface="Times New Roman"/>
                          <a:ea typeface="Calibri"/>
                          <a:cs typeface="Times New Roman"/>
                        </a:rPr>
                        <a:t>МОЖЕТ</a:t>
                      </a: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i="0" dirty="0">
                          <a:latin typeface="Times New Roman"/>
                          <a:ea typeface="Calibri"/>
                          <a:cs typeface="Times New Roman"/>
                        </a:rPr>
                        <a:t>МНЕ ПРИГОДИТЬСЯ  </a:t>
                      </a:r>
                      <a:endParaRPr lang="ru-RU" sz="1200" i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>
                          <a:latin typeface="Times New Roman"/>
                          <a:ea typeface="Calibri"/>
                          <a:cs typeface="Times New Roman"/>
                        </a:rPr>
                        <a:t>Составить инструкцию как вести себя во время:</a:t>
                      </a:r>
                      <a:endParaRPr lang="ru-RU" sz="1200" i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>
                          <a:latin typeface="Times New Roman"/>
                          <a:ea typeface="Calibri"/>
                          <a:cs typeface="Times New Roman"/>
                        </a:rPr>
                        <a:t>-грозы</a:t>
                      </a:r>
                      <a:endParaRPr lang="ru-RU" sz="1200" i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>
                          <a:latin typeface="Times New Roman"/>
                          <a:ea typeface="Calibri"/>
                          <a:cs typeface="Times New Roman"/>
                        </a:rPr>
                        <a:t>- смога</a:t>
                      </a:r>
                      <a:endParaRPr lang="ru-RU" sz="1200" i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>
                          <a:latin typeface="Times New Roman"/>
                          <a:ea typeface="Calibri"/>
                          <a:cs typeface="Times New Roman"/>
                        </a:rPr>
                        <a:t>             - урагана</a:t>
                      </a:r>
                      <a:endParaRPr lang="ru-RU" sz="12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18" marR="340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latin typeface="Times New Roman"/>
                          <a:ea typeface="Calibri"/>
                          <a:cs typeface="Times New Roman"/>
                        </a:rPr>
                        <a:t>9.Блок   </a:t>
                      </a:r>
                      <a:r>
                        <a:rPr lang="ru-RU" sz="1200" b="1" dirty="0" smtClean="0"/>
                        <a:t>Экзистенциальный </a:t>
                      </a:r>
                      <a:r>
                        <a:rPr lang="ru-RU" sz="1200" i="0" dirty="0" smtClean="0">
                          <a:latin typeface="Times New Roman"/>
                          <a:ea typeface="Calibri"/>
                          <a:cs typeface="Times New Roman"/>
                        </a:rPr>
                        <a:t>РАЗГАДАТЬ </a:t>
                      </a:r>
                      <a:r>
                        <a:rPr lang="ru-RU" sz="1200" i="0" dirty="0">
                          <a:latin typeface="Times New Roman"/>
                          <a:ea typeface="Calibri"/>
                          <a:cs typeface="Times New Roman"/>
                        </a:rPr>
                        <a:t>СМЫСЛ ЯВЛЕНИЯ ПРИРОДЫ </a:t>
                      </a:r>
                      <a:endParaRPr lang="ru-RU" sz="1200" i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>
                          <a:latin typeface="Times New Roman"/>
                          <a:ea typeface="Calibri"/>
                          <a:cs typeface="Times New Roman"/>
                        </a:rPr>
                        <a:t>1.Объяснить, как образуются кислотные дожди.</a:t>
                      </a:r>
                      <a:endParaRPr lang="ru-RU" sz="1200" i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>
                          <a:latin typeface="Times New Roman"/>
                          <a:ea typeface="Calibri"/>
                          <a:cs typeface="Times New Roman"/>
                        </a:rPr>
                        <a:t>2. Почему их относят к глобальным экологическим проблемам.</a:t>
                      </a:r>
                      <a:endParaRPr lang="ru-RU" sz="12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18" marR="340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152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124744"/>
            <a:ext cx="381000" cy="514350"/>
          </a:xfrm>
          <a:prstGeom prst="rect">
            <a:avLst/>
          </a:prstGeom>
          <a:noFill/>
        </p:spPr>
      </p:pic>
      <p:pic>
        <p:nvPicPr>
          <p:cNvPr id="6151" name="Рисунок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196752"/>
            <a:ext cx="285750" cy="314325"/>
          </a:xfrm>
          <a:prstGeom prst="rect">
            <a:avLst/>
          </a:prstGeom>
          <a:noFill/>
        </p:spPr>
      </p:pic>
      <p:pic>
        <p:nvPicPr>
          <p:cNvPr id="6150" name="Рисунок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3212976"/>
            <a:ext cx="504825" cy="295275"/>
          </a:xfrm>
          <a:prstGeom prst="rect">
            <a:avLst/>
          </a:prstGeom>
          <a:noFill/>
        </p:spPr>
      </p:pic>
      <p:pic>
        <p:nvPicPr>
          <p:cNvPr id="6149" name="Рисунок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3212976"/>
            <a:ext cx="457200" cy="314325"/>
          </a:xfrm>
          <a:prstGeom prst="rect">
            <a:avLst/>
          </a:prstGeom>
          <a:noFill/>
        </p:spPr>
      </p:pic>
      <p:pic>
        <p:nvPicPr>
          <p:cNvPr id="6148" name="Рисунок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44408" y="3212976"/>
            <a:ext cx="352425" cy="466725"/>
          </a:xfrm>
          <a:prstGeom prst="rect">
            <a:avLst/>
          </a:prstGeom>
          <a:noFill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5776" y="5589240"/>
            <a:ext cx="571500" cy="352425"/>
          </a:xfrm>
          <a:prstGeom prst="rect">
            <a:avLst/>
          </a:prstGeom>
          <a:noFill/>
        </p:spPr>
      </p:pic>
      <p:pic>
        <p:nvPicPr>
          <p:cNvPr id="6146" name="Рисунок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52120" y="4797152"/>
            <a:ext cx="409575" cy="533400"/>
          </a:xfrm>
          <a:prstGeom prst="rect">
            <a:avLst/>
          </a:prstGeom>
          <a:noFill/>
        </p:spPr>
      </p:pic>
      <p:pic>
        <p:nvPicPr>
          <p:cNvPr id="6145" name="Рисунок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44408" y="5157192"/>
            <a:ext cx="352425" cy="47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Урок в 7 классе</a:t>
            </a:r>
            <a:endParaRPr lang="ru-RU" dirty="0"/>
          </a:p>
        </p:txBody>
      </p:sp>
      <p:pic>
        <p:nvPicPr>
          <p:cNvPr id="4" name="Содержимое 3" descr="IMG_040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r="11098"/>
          <a:stretch>
            <a:fillRect/>
          </a:stretch>
        </p:blipFill>
        <p:spPr>
          <a:xfrm>
            <a:off x="251520" y="1556792"/>
            <a:ext cx="8755866" cy="32403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Этапы урока</a:t>
            </a:r>
            <a:endParaRPr lang="ru-RU" dirty="0"/>
          </a:p>
        </p:txBody>
      </p:sp>
      <p:pic>
        <p:nvPicPr>
          <p:cNvPr id="10" name="Содержимое 9" descr="IMG_042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r="18016" b="26442"/>
          <a:stretch>
            <a:fillRect/>
          </a:stretch>
        </p:blipFill>
        <p:spPr>
          <a:xfrm rot="270344">
            <a:off x="5981451" y="1239060"/>
            <a:ext cx="3054073" cy="3653602"/>
          </a:xfrm>
        </p:spPr>
      </p:pic>
      <p:pic>
        <p:nvPicPr>
          <p:cNvPr id="7" name="Содержимое 6" descr="IMG_0410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rcRect t="22907"/>
          <a:stretch>
            <a:fillRect/>
          </a:stretch>
        </p:blipFill>
        <p:spPr>
          <a:xfrm rot="21050640">
            <a:off x="223183" y="476734"/>
            <a:ext cx="2959546" cy="3042133"/>
          </a:xfrm>
        </p:spPr>
      </p:pic>
      <p:pic>
        <p:nvPicPr>
          <p:cNvPr id="1026" name="Picture 2" descr="E:\7а\7а когитивное обучение\IMG_04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49578">
            <a:off x="2706521" y="2216333"/>
            <a:ext cx="3042090" cy="4056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hlinkClick r:id="rId2"/>
              </a:rPr>
              <a:t>ШКОЛЬНАЯ ЛИГА</a:t>
            </a:r>
            <a:r>
              <a:rPr lang="ru-RU" b="1" dirty="0" smtClean="0"/>
              <a:t> </a:t>
            </a:r>
            <a:r>
              <a:rPr lang="ru-RU" dirty="0" smtClean="0"/>
              <a:t>РОСНАНО</a:t>
            </a:r>
            <a:r>
              <a:rPr lang="en-US" dirty="0" smtClean="0"/>
              <a:t> http://schoolnano.ru/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fontAlgn="t"/>
            <a:r>
              <a:rPr lang="ru-RU" b="1" dirty="0" smtClean="0"/>
              <a:t>Современные образовательные технологии</a:t>
            </a:r>
          </a:p>
          <a:p>
            <a:r>
              <a:rPr lang="ru-RU" i="1" dirty="0" smtClean="0"/>
              <a:t>Автор </a:t>
            </a:r>
            <a:r>
              <a:rPr lang="ru-RU" i="1" dirty="0" err="1" smtClean="0"/>
              <a:t>курса:</a:t>
            </a:r>
            <a:r>
              <a:rPr lang="ru-RU" dirty="0" err="1" smtClean="0"/>
              <a:t>Д.п.н</a:t>
            </a:r>
            <a:r>
              <a:rPr lang="ru-RU" dirty="0" smtClean="0"/>
              <a:t>. Т.Г. Галактионова 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Целевая группа:</a:t>
            </a:r>
            <a:br>
              <a:rPr lang="ru-RU" i="1" dirty="0" smtClean="0"/>
            </a:br>
            <a:r>
              <a:rPr lang="ru-RU" dirty="0" smtClean="0"/>
              <a:t> Для всех категорий педагогических  работников </a:t>
            </a:r>
          </a:p>
          <a:p>
            <a:r>
              <a:rPr lang="ru-RU" dirty="0" smtClean="0"/>
              <a:t>Краткое описание модуля:</a:t>
            </a:r>
          </a:p>
          <a:p>
            <a:r>
              <a:rPr lang="ru-RU" dirty="0" smtClean="0"/>
              <a:t>Курс направлен на формирование общих представлений об образовательных технологиях.</a:t>
            </a:r>
            <a:br>
              <a:rPr lang="ru-RU" dirty="0" smtClean="0"/>
            </a:br>
            <a:r>
              <a:rPr lang="ru-RU" dirty="0" smtClean="0"/>
              <a:t>Рассматриваются ключевые образовательные технологии открытого образования: технологии работы с текстовыми источниками различной природы, методы проблемного анализа, методы групповой работы, технологии организации дискуссий, метод проектов, кейс-метод. Освоение курса позволит участникам не только успешно использовать различные образовательные технологии, но и понимать теоретическую основу их эффективности.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/>
              <a:t>Когнитивное обучение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457200" y="1844824"/>
            <a:ext cx="4040188" cy="4281339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Данная технология на практике оказалась доступной и интересной для учащихся.   Процесс  обучения становится более насыщенным, увлекательным, и это значит, что учёба может перейти из категории нелегкой обязанности в увлечение - это большой плюс. 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645025" y="1844824"/>
            <a:ext cx="4041775" cy="4281339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Минусом можно считать  разработку технологической карты урока - это достаточно трудоемкий процесс, необходимо разработать  9 групп вопросов,  продумать экспериментальную часть. 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457200" y="1124745"/>
            <a:ext cx="4040188" cy="576064"/>
          </a:xfrm>
        </p:spPr>
        <p:txBody>
          <a:bodyPr/>
          <a:lstStyle/>
          <a:p>
            <a:r>
              <a:rPr lang="ru-RU" dirty="0" smtClean="0"/>
              <a:t>плюсы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5025" y="1124745"/>
            <a:ext cx="4041775" cy="648072"/>
          </a:xfrm>
        </p:spPr>
        <p:txBody>
          <a:bodyPr/>
          <a:lstStyle/>
          <a:p>
            <a:r>
              <a:rPr lang="ru-RU" dirty="0" smtClean="0"/>
              <a:t>минусы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692696"/>
            <a:ext cx="7075512" cy="4032448"/>
          </a:xfrm>
        </p:spPr>
        <p:txBody>
          <a:bodyPr>
            <a:normAutofit fontScale="90000"/>
          </a:bodyPr>
          <a:lstStyle/>
          <a:p>
            <a:pPr algn="r"/>
            <a:r>
              <a:rPr lang="ru-RU" sz="3100" b="1" dirty="0" smtClean="0"/>
              <a:t>«Неграмотным человеком завтрашнего дня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b="1" dirty="0" smtClean="0"/>
              <a:t> будет не тот, кто не умеет читать,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b="1" dirty="0" smtClean="0"/>
              <a:t> а тот, кто не научился  при этом учиться»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b="1" dirty="0" err="1" smtClean="0"/>
              <a:t>А.Тофлер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Групповой метод обучения</a:t>
            </a:r>
            <a:endParaRPr lang="ru-RU" dirty="0"/>
          </a:p>
        </p:txBody>
      </p:sp>
      <p:pic>
        <p:nvPicPr>
          <p:cNvPr id="7" name="Содержимое 8" descr="CAM02835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 rot="21297700">
            <a:off x="386800" y="1382227"/>
            <a:ext cx="4367854" cy="3272937"/>
          </a:xfrm>
        </p:spPr>
      </p:pic>
      <p:pic>
        <p:nvPicPr>
          <p:cNvPr id="9" name="Рисунок 8" descr="C:\Users\Татьяна\AppData\Local\Microsoft\Windows\Temporary Internet Files\Content.Word\DSCF5932.jpg"/>
          <p:cNvPicPr/>
          <p:nvPr/>
        </p:nvPicPr>
        <p:blipFill>
          <a:blip r:embed="rId3" cstate="print"/>
          <a:srcRect l="6014" t="6090"/>
          <a:stretch>
            <a:fillRect/>
          </a:stretch>
        </p:blipFill>
        <p:spPr bwMode="auto">
          <a:xfrm rot="646971">
            <a:off x="4425147" y="2715340"/>
            <a:ext cx="4243056" cy="3449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Содержимое 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Проблемно- ориентированное обучение</a:t>
            </a:r>
            <a:endParaRPr lang="ru-RU" sz="3600" dirty="0"/>
          </a:p>
        </p:txBody>
      </p:sp>
      <p:pic>
        <p:nvPicPr>
          <p:cNvPr id="6" name="Содержимое 6" descr="CAM0283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600" y="1187370"/>
            <a:ext cx="7560840" cy="56706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/>
              <a:t>Качественна работа с текстом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628800"/>
            <a:ext cx="4618856" cy="475252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u="sng" dirty="0" smtClean="0"/>
              <a:t>Тема «Природные зоны» 7 </a:t>
            </a:r>
            <a:r>
              <a:rPr lang="ru-RU" b="1" u="sng" dirty="0" err="1" smtClean="0"/>
              <a:t>кл</a:t>
            </a:r>
            <a:r>
              <a:rPr lang="ru-RU" b="1" u="sng" dirty="0" smtClean="0"/>
              <a:t>.</a:t>
            </a:r>
          </a:p>
          <a:p>
            <a:pPr>
              <a:buNone/>
            </a:pPr>
            <a:r>
              <a:rPr lang="ru-RU" sz="2600" b="1" dirty="0" smtClean="0"/>
              <a:t>№1 . Почему  сформировались разные природные зоны?</a:t>
            </a:r>
          </a:p>
          <a:p>
            <a:pPr>
              <a:buNone/>
            </a:pPr>
            <a:r>
              <a:rPr lang="ru-RU" sz="2600" b="1" dirty="0" smtClean="0"/>
              <a:t>№2. Перечислить природные зоны</a:t>
            </a:r>
          </a:p>
          <a:p>
            <a:pPr>
              <a:buNone/>
            </a:pPr>
            <a:r>
              <a:rPr lang="ru-RU" sz="2600" b="1" dirty="0" smtClean="0"/>
              <a:t>№3. Дать самую точную характеристику природных зон</a:t>
            </a:r>
          </a:p>
          <a:p>
            <a:pPr>
              <a:buNone/>
            </a:pPr>
            <a:endParaRPr lang="ru-RU" sz="2600" b="1" dirty="0" smtClean="0"/>
          </a:p>
          <a:p>
            <a:pPr>
              <a:buNone/>
            </a:pPr>
            <a:r>
              <a:rPr lang="ru-RU" sz="2600" b="1" dirty="0" smtClean="0"/>
              <a:t>№4. Найти чем различаются и чем похожи след. природные зоны:</a:t>
            </a:r>
          </a:p>
          <a:p>
            <a:pPr>
              <a:buNone/>
            </a:pPr>
            <a:r>
              <a:rPr lang="ru-RU" sz="2600" b="1" dirty="0" smtClean="0"/>
              <a:t> тундра – степь,   арктическая пустыня  - тропическая пустыня</a:t>
            </a:r>
          </a:p>
          <a:p>
            <a:pPr>
              <a:buNone/>
            </a:pPr>
            <a:endParaRPr lang="ru-RU" b="1" dirty="0"/>
          </a:p>
        </p:txBody>
      </p:sp>
      <p:pic>
        <p:nvPicPr>
          <p:cNvPr id="8" name="Содержимое 7" descr="images0AZ1SVRP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932040" y="1844824"/>
            <a:ext cx="3960440" cy="3364622"/>
          </a:xfrm>
        </p:spPr>
      </p:pic>
      <p:sp>
        <p:nvSpPr>
          <p:cNvPr id="4" name="Текст 3"/>
          <p:cNvSpPr>
            <a:spLocks noGrp="1"/>
          </p:cNvSpPr>
          <p:nvPr>
            <p:ph type="body" sz="quarter" idx="1"/>
          </p:nvPr>
        </p:nvSpPr>
        <p:spPr>
          <a:xfrm>
            <a:off x="457200" y="1052735"/>
            <a:ext cx="8219256" cy="504057"/>
          </a:xfrm>
        </p:spPr>
        <p:txBody>
          <a:bodyPr>
            <a:normAutofit/>
          </a:bodyPr>
          <a:lstStyle/>
          <a:p>
            <a:r>
              <a:rPr lang="ru-RU" u="sng" dirty="0" smtClean="0">
                <a:solidFill>
                  <a:srgbClr val="00B050"/>
                </a:solidFill>
              </a:rPr>
              <a:t>Когда текст – база для размышлений</a:t>
            </a:r>
            <a:endParaRPr lang="ru-RU" u="sng" dirty="0">
              <a:solidFill>
                <a:srgbClr val="00B05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 flipV="1">
            <a:off x="5220072" y="1484784"/>
            <a:ext cx="3466728" cy="5032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153400" cy="990600"/>
          </a:xfrm>
        </p:spPr>
        <p:txBody>
          <a:bodyPr/>
          <a:lstStyle/>
          <a:p>
            <a:r>
              <a:rPr lang="ru-RU" dirty="0" smtClean="0"/>
              <a:t>Когнитивное обучение</a:t>
            </a:r>
            <a:endParaRPr lang="ru-RU" dirty="0"/>
          </a:p>
        </p:txBody>
      </p:sp>
      <p:pic>
        <p:nvPicPr>
          <p:cNvPr id="4" name="Содержимое 3" descr="Рисунок1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484784"/>
            <a:ext cx="7481059" cy="4525963"/>
          </a:xfrm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268760"/>
            <a:ext cx="2066925" cy="233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24744"/>
            <a:ext cx="2339752" cy="232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  <a:cs typeface="Arial" charset="0"/>
              </a:rPr>
              <a:t> </a:t>
            </a:r>
            <a:r>
              <a:rPr lang="en-US" dirty="0" smtClean="0">
                <a:solidFill>
                  <a:srgbClr val="7030A0"/>
                </a:solidFill>
                <a:cs typeface="Arial" charset="0"/>
              </a:rPr>
              <a:t/>
            </a:r>
            <a:br>
              <a:rPr lang="en-US" dirty="0" smtClean="0">
                <a:solidFill>
                  <a:srgbClr val="7030A0"/>
                </a:solidFill>
                <a:cs typeface="Arial" charset="0"/>
              </a:rPr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57200" y="836712"/>
            <a:ext cx="4330824" cy="5289451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</a:t>
            </a:r>
            <a:r>
              <a:rPr lang="ru-RU" sz="2400" b="1" dirty="0" smtClean="0"/>
              <a:t>«</a:t>
            </a:r>
            <a:r>
              <a:rPr lang="en-US" sz="2400" b="1" dirty="0" smtClean="0"/>
              <a:t>cogito</a:t>
            </a:r>
            <a:r>
              <a:rPr lang="ru-RU" sz="2400" b="1" dirty="0" smtClean="0"/>
              <a:t> (лат.) — мыслю», </a:t>
            </a:r>
          </a:p>
          <a:p>
            <a:r>
              <a:rPr lang="ru-RU" sz="2400" b="1" dirty="0" smtClean="0"/>
              <a:t> «</a:t>
            </a:r>
            <a:r>
              <a:rPr lang="en-US" sz="2400" b="1" dirty="0" err="1" smtClean="0"/>
              <a:t>cogitatio</a:t>
            </a:r>
            <a:r>
              <a:rPr lang="ru-RU" sz="2400" b="1" dirty="0" smtClean="0"/>
              <a:t> – мышление»,</a:t>
            </a:r>
          </a:p>
          <a:p>
            <a:r>
              <a:rPr lang="ru-RU" sz="2400" b="1" dirty="0" smtClean="0"/>
              <a:t> «</a:t>
            </a:r>
            <a:r>
              <a:rPr lang="ru-RU" sz="2400" b="1" dirty="0" err="1" smtClean="0"/>
              <a:t>cognitio</a:t>
            </a:r>
            <a:r>
              <a:rPr lang="ru-RU" sz="2400" b="1" dirty="0" smtClean="0"/>
              <a:t> – знание, познание, изучение, осознание». </a:t>
            </a:r>
          </a:p>
          <a:p>
            <a:endParaRPr lang="ru-RU" sz="2400" b="1" dirty="0" smtClean="0">
              <a:solidFill>
                <a:srgbClr val="7030A0"/>
              </a:solidFill>
              <a:cs typeface="Arial" charset="0"/>
            </a:endParaRPr>
          </a:p>
          <a:p>
            <a:r>
              <a:rPr lang="ru-RU" sz="2400" b="1" dirty="0" smtClean="0">
                <a:solidFill>
                  <a:srgbClr val="7030A0"/>
                </a:solidFill>
                <a:cs typeface="Arial" charset="0"/>
              </a:rPr>
              <a:t>каким образом человек расшифровывает информацию</a:t>
            </a:r>
            <a:endParaRPr lang="en-US" sz="2400" b="1" dirty="0" smtClean="0">
              <a:solidFill>
                <a:srgbClr val="7030A0"/>
              </a:solidFill>
              <a:cs typeface="Arial" charset="0"/>
            </a:endParaRPr>
          </a:p>
          <a:p>
            <a:endParaRPr lang="ru-RU" dirty="0"/>
          </a:p>
        </p:txBody>
      </p:sp>
      <p:pic>
        <p:nvPicPr>
          <p:cNvPr id="8" name="Содержимое 7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19289" r="19289"/>
          <a:stretch>
            <a:fillRect/>
          </a:stretch>
        </p:blipFill>
        <p:spPr>
          <a:xfrm>
            <a:off x="5076056" y="260648"/>
            <a:ext cx="3044166" cy="49561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Социальная и когнитивная теории в психологии: выдающиеся  идеи </a:t>
            </a:r>
            <a:r>
              <a:rPr lang="en-US" sz="2400" b="1" dirty="0" smtClean="0"/>
              <a:t>XX - XXI </a:t>
            </a:r>
            <a:r>
              <a:rPr lang="ru-RU" sz="2400" b="1" dirty="0" smtClean="0"/>
              <a:t>в</a:t>
            </a:r>
            <a:r>
              <a:rPr lang="en-US" sz="2400" b="1" dirty="0" smtClean="0"/>
              <a:t>.</a:t>
            </a:r>
            <a:endParaRPr lang="ru-RU" sz="24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Л.С.Выготский</a:t>
            </a:r>
            <a:r>
              <a:rPr lang="ru-RU" dirty="0" smtClean="0"/>
              <a:t> </a:t>
            </a:r>
            <a:r>
              <a:rPr lang="en-US" dirty="0" smtClean="0"/>
              <a:t> “</a:t>
            </a:r>
            <a:r>
              <a:rPr lang="ru-RU" dirty="0" smtClean="0"/>
              <a:t>Педагогическая психология</a:t>
            </a:r>
            <a:r>
              <a:rPr lang="en-US" dirty="0" smtClean="0"/>
              <a:t>”</a:t>
            </a:r>
          </a:p>
          <a:p>
            <a:r>
              <a:rPr lang="ru-RU" dirty="0" err="1" smtClean="0"/>
              <a:t>М.Монтессори</a:t>
            </a:r>
            <a:r>
              <a:rPr lang="ru-RU" dirty="0" smtClean="0"/>
              <a:t> «самостоятельный выбор» </a:t>
            </a:r>
          </a:p>
          <a:p>
            <a:r>
              <a:rPr lang="ru-RU" dirty="0" smtClean="0"/>
              <a:t>М.А.Холодная   </a:t>
            </a:r>
            <a:r>
              <a:rPr lang="en-US" dirty="0" smtClean="0"/>
              <a:t>“</a:t>
            </a:r>
            <a:r>
              <a:rPr lang="ru-RU" dirty="0" smtClean="0"/>
              <a:t>когнитивные стили</a:t>
            </a:r>
            <a:r>
              <a:rPr lang="en-US" dirty="0" smtClean="0"/>
              <a:t>”</a:t>
            </a:r>
            <a:endParaRPr lang="ru-RU" dirty="0" smtClean="0"/>
          </a:p>
          <a:p>
            <a:r>
              <a:rPr lang="ru-RU" dirty="0" smtClean="0"/>
              <a:t>Дж. </a:t>
            </a:r>
            <a:r>
              <a:rPr lang="ru-RU" dirty="0" err="1" smtClean="0"/>
              <a:t>Гилфорд</a:t>
            </a:r>
            <a:r>
              <a:rPr lang="ru-RU" dirty="0" smtClean="0"/>
              <a:t>    «социальный интеллект»</a:t>
            </a:r>
            <a:endParaRPr lang="en-US" dirty="0" smtClean="0"/>
          </a:p>
          <a:p>
            <a:r>
              <a:rPr lang="ru-RU" dirty="0" err="1" smtClean="0"/>
              <a:t>Г.Гарднер</a:t>
            </a:r>
            <a:r>
              <a:rPr lang="ru-RU" dirty="0" smtClean="0"/>
              <a:t>           «теория множественного интеллекта»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ru-RU" dirty="0" err="1" smtClean="0"/>
              <a:t>Р.Стеренберг</a:t>
            </a:r>
            <a:r>
              <a:rPr lang="ru-RU" dirty="0" smtClean="0"/>
              <a:t>    «успешный интеллект: </a:t>
            </a:r>
            <a:r>
              <a:rPr lang="ru-RU" dirty="0" err="1" smtClean="0"/>
              <a:t>триадическая</a:t>
            </a:r>
            <a:r>
              <a:rPr lang="ru-RU" dirty="0" smtClean="0"/>
              <a:t> концепция»</a:t>
            </a:r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стили мыслительных операций</a:t>
            </a:r>
            <a:endParaRPr lang="ru-RU" dirty="0"/>
          </a:p>
        </p:txBody>
      </p:sp>
      <p:pic>
        <p:nvPicPr>
          <p:cNvPr id="7" name="Рисунок 7" descr="правое и левое полушарие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862470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665</TotalTime>
  <Words>585</Words>
  <Application>Microsoft Office PowerPoint</Application>
  <PresentationFormat>Экран (4:3)</PresentationFormat>
  <Paragraphs>137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Обычная</vt:lpstr>
      <vt:lpstr>Слайд 1</vt:lpstr>
      <vt:lpstr>«Неграмотным человеком завтрашнего дня  будет не тот, кто не умеет читать,  а тот, кто не научился  при этом учиться»  А.Тофлер </vt:lpstr>
      <vt:lpstr>Групповой метод обучения</vt:lpstr>
      <vt:lpstr>Проблемно- ориентированное обучение</vt:lpstr>
      <vt:lpstr>Качественна работа с текстом</vt:lpstr>
      <vt:lpstr>Когнитивное обучение</vt:lpstr>
      <vt:lpstr>  </vt:lpstr>
      <vt:lpstr>Социальная и когнитивная теории в психологии: выдающиеся  идеи XX - XXI в.</vt:lpstr>
      <vt:lpstr> стили мыслительных операций</vt:lpstr>
      <vt:lpstr>Межличностный (социальный)</vt:lpstr>
      <vt:lpstr>Естествоиспытательский</vt:lpstr>
      <vt:lpstr>Внутриличностный </vt:lpstr>
      <vt:lpstr>Виды интеллекта по Г. Гарднеру</vt:lpstr>
      <vt:lpstr>Слайд 14</vt:lpstr>
      <vt:lpstr>Технологическая карта «Человек и атмосфера» 6 кл.</vt:lpstr>
      <vt:lpstr>Урок в 7 классе</vt:lpstr>
      <vt:lpstr>Этапы урока</vt:lpstr>
      <vt:lpstr>ШКОЛЬНАЯ ЛИГА РОСНАНО http://schoolnano.ru/</vt:lpstr>
      <vt:lpstr>Когнитивное обучение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user_0431</cp:lastModifiedBy>
  <cp:revision>42</cp:revision>
  <dcterms:created xsi:type="dcterms:W3CDTF">2013-11-17T08:53:25Z</dcterms:created>
  <dcterms:modified xsi:type="dcterms:W3CDTF">2014-11-27T10:12:35Z</dcterms:modified>
</cp:coreProperties>
</file>